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90" r:id="rId3"/>
    <p:sldMasterId id="2147483720" r:id="rId4"/>
  </p:sldMasterIdLst>
  <p:notesMasterIdLst>
    <p:notesMasterId r:id="rId23"/>
  </p:notesMasterIdLst>
  <p:sldIdLst>
    <p:sldId id="2142532398" r:id="rId5"/>
    <p:sldId id="2103813160" r:id="rId6"/>
    <p:sldId id="2134805348" r:id="rId7"/>
    <p:sldId id="256" r:id="rId8"/>
    <p:sldId id="257" r:id="rId9"/>
    <p:sldId id="2142532399" r:id="rId10"/>
    <p:sldId id="2142532402" r:id="rId11"/>
    <p:sldId id="2142532400" r:id="rId12"/>
    <p:sldId id="2142532404" r:id="rId13"/>
    <p:sldId id="2142532405" r:id="rId14"/>
    <p:sldId id="2142532407" r:id="rId15"/>
    <p:sldId id="2142532411" r:id="rId16"/>
    <p:sldId id="2142532406" r:id="rId17"/>
    <p:sldId id="2142532408" r:id="rId18"/>
    <p:sldId id="2142532403" r:id="rId19"/>
    <p:sldId id="2142532412" r:id="rId20"/>
    <p:sldId id="2142532409" r:id="rId21"/>
    <p:sldId id="214253241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092"/>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D9557-915D-4524-B64E-B571FD159417}" v="59" dt="2021-10-21T08:57:3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7" autoAdjust="0"/>
    <p:restoredTop sz="79785" autoAdjust="0"/>
  </p:normalViewPr>
  <p:slideViewPr>
    <p:cSldViewPr snapToGrid="0">
      <p:cViewPr varScale="1">
        <p:scale>
          <a:sx n="130" d="100"/>
          <a:sy n="130" d="100"/>
        </p:scale>
        <p:origin x="1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34D82-303F-430B-985B-D330027B7AED}" type="datetimeFigureOut">
              <a:rPr lang="en-GB" smtClean="0"/>
              <a:t>21/10/2021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1E03C-7A01-41C5-A929-2813D4EE925D}" type="slidenum">
              <a:rPr lang="en-GB" smtClean="0"/>
              <a:t>‹#›</a:t>
            </a:fld>
            <a:endParaRPr lang="en-GB"/>
          </a:p>
        </p:txBody>
      </p:sp>
    </p:spTree>
    <p:extLst>
      <p:ext uri="{BB962C8B-B14F-4D97-AF65-F5344CB8AC3E}">
        <p14:creationId xmlns:p14="http://schemas.microsoft.com/office/powerpoint/2010/main" val="1430053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10</a:t>
            </a:fld>
            <a:endParaRPr lang="en-GB"/>
          </a:p>
        </p:txBody>
      </p:sp>
    </p:spTree>
    <p:extLst>
      <p:ext uri="{BB962C8B-B14F-4D97-AF65-F5344CB8AC3E}">
        <p14:creationId xmlns:p14="http://schemas.microsoft.com/office/powerpoint/2010/main" val="189892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11</a:t>
            </a:fld>
            <a:endParaRPr lang="en-GB"/>
          </a:p>
        </p:txBody>
      </p:sp>
    </p:spTree>
    <p:extLst>
      <p:ext uri="{BB962C8B-B14F-4D97-AF65-F5344CB8AC3E}">
        <p14:creationId xmlns:p14="http://schemas.microsoft.com/office/powerpoint/2010/main" val="799215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12</a:t>
            </a:fld>
            <a:endParaRPr lang="en-GB"/>
          </a:p>
        </p:txBody>
      </p:sp>
    </p:spTree>
    <p:extLst>
      <p:ext uri="{BB962C8B-B14F-4D97-AF65-F5344CB8AC3E}">
        <p14:creationId xmlns:p14="http://schemas.microsoft.com/office/powerpoint/2010/main" val="1276037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13</a:t>
            </a:fld>
            <a:endParaRPr lang="en-GB"/>
          </a:p>
        </p:txBody>
      </p:sp>
    </p:spTree>
    <p:extLst>
      <p:ext uri="{BB962C8B-B14F-4D97-AF65-F5344CB8AC3E}">
        <p14:creationId xmlns:p14="http://schemas.microsoft.com/office/powerpoint/2010/main" val="3390968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14</a:t>
            </a:fld>
            <a:endParaRPr lang="en-GB"/>
          </a:p>
        </p:txBody>
      </p:sp>
    </p:spTree>
    <p:extLst>
      <p:ext uri="{BB962C8B-B14F-4D97-AF65-F5344CB8AC3E}">
        <p14:creationId xmlns:p14="http://schemas.microsoft.com/office/powerpoint/2010/main" val="2373906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15</a:t>
            </a:fld>
            <a:endParaRPr lang="en-GB"/>
          </a:p>
        </p:txBody>
      </p:sp>
    </p:spTree>
    <p:extLst>
      <p:ext uri="{BB962C8B-B14F-4D97-AF65-F5344CB8AC3E}">
        <p14:creationId xmlns:p14="http://schemas.microsoft.com/office/powerpoint/2010/main" val="372856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16</a:t>
            </a:fld>
            <a:endParaRPr lang="en-GB"/>
          </a:p>
        </p:txBody>
      </p:sp>
    </p:spTree>
    <p:extLst>
      <p:ext uri="{BB962C8B-B14F-4D97-AF65-F5344CB8AC3E}">
        <p14:creationId xmlns:p14="http://schemas.microsoft.com/office/powerpoint/2010/main" val="349684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17</a:t>
            </a:fld>
            <a:endParaRPr lang="en-GB"/>
          </a:p>
        </p:txBody>
      </p:sp>
    </p:spTree>
    <p:extLst>
      <p:ext uri="{BB962C8B-B14F-4D97-AF65-F5344CB8AC3E}">
        <p14:creationId xmlns:p14="http://schemas.microsoft.com/office/powerpoint/2010/main" val="188534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18</a:t>
            </a:fld>
            <a:endParaRPr lang="en-GB"/>
          </a:p>
        </p:txBody>
      </p:sp>
    </p:spTree>
    <p:extLst>
      <p:ext uri="{BB962C8B-B14F-4D97-AF65-F5344CB8AC3E}">
        <p14:creationId xmlns:p14="http://schemas.microsoft.com/office/powerpoint/2010/main" val="329226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B8433A-4540-443E-B95E-44A8AB1851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96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4</a:t>
            </a:fld>
            <a:endParaRPr lang="en-GB"/>
          </a:p>
        </p:txBody>
      </p:sp>
    </p:spTree>
    <p:extLst>
      <p:ext uri="{BB962C8B-B14F-4D97-AF65-F5344CB8AC3E}">
        <p14:creationId xmlns:p14="http://schemas.microsoft.com/office/powerpoint/2010/main" val="66593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5</a:t>
            </a:fld>
            <a:endParaRPr lang="en-GB"/>
          </a:p>
        </p:txBody>
      </p:sp>
    </p:spTree>
    <p:extLst>
      <p:ext uri="{BB962C8B-B14F-4D97-AF65-F5344CB8AC3E}">
        <p14:creationId xmlns:p14="http://schemas.microsoft.com/office/powerpoint/2010/main" val="3406278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6</a:t>
            </a:fld>
            <a:endParaRPr lang="en-GB"/>
          </a:p>
        </p:txBody>
      </p:sp>
    </p:spTree>
    <p:extLst>
      <p:ext uri="{BB962C8B-B14F-4D97-AF65-F5344CB8AC3E}">
        <p14:creationId xmlns:p14="http://schemas.microsoft.com/office/powerpoint/2010/main" val="414688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7</a:t>
            </a:fld>
            <a:endParaRPr lang="en-GB"/>
          </a:p>
        </p:txBody>
      </p:sp>
    </p:spTree>
    <p:extLst>
      <p:ext uri="{BB962C8B-B14F-4D97-AF65-F5344CB8AC3E}">
        <p14:creationId xmlns:p14="http://schemas.microsoft.com/office/powerpoint/2010/main" val="79167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8</a:t>
            </a:fld>
            <a:endParaRPr lang="en-GB"/>
          </a:p>
        </p:txBody>
      </p:sp>
    </p:spTree>
    <p:extLst>
      <p:ext uri="{BB962C8B-B14F-4D97-AF65-F5344CB8AC3E}">
        <p14:creationId xmlns:p14="http://schemas.microsoft.com/office/powerpoint/2010/main" val="42203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9</a:t>
            </a:fld>
            <a:endParaRPr lang="en-GB"/>
          </a:p>
        </p:txBody>
      </p:sp>
    </p:spTree>
    <p:extLst>
      <p:ext uri="{BB962C8B-B14F-4D97-AF65-F5344CB8AC3E}">
        <p14:creationId xmlns:p14="http://schemas.microsoft.com/office/powerpoint/2010/main" val="348070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0888-3523-404B-BFA7-4E2648E1E8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F1F251-A3A8-45F1-90D0-EDD386E88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960498-0840-4914-AFCB-7315EF4DB946}"/>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7284CB50-7408-4C8D-85E7-B90D96BE72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92A10E-D058-487C-8D9C-50A2A8209749}"/>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931710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DD8D-150B-4567-803B-3C7B568211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FD6541-4938-4DE3-9608-01324592D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204D77-75D0-4645-AFEF-2540278A0967}"/>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57901F85-6ECD-4B51-8C65-32DECC0956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E7E059-3371-4B17-8291-F1055A41257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6598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46568-CDCC-4680-BE52-59B0916EEF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943DAA-2380-41FD-80AA-191489B79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BFCAAF-0E68-434C-BD3B-07D7FB5AD21C}"/>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9BC3093F-144D-4CC0-A9F4-605407A0AB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8DDD5E-B3EB-436A-9ACA-5131047ABA9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34332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64453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1345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648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2016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894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2695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0248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859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DBAE-265D-436C-A18B-30376EC0B71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269CC9-9040-4040-82BB-F4793E83C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F4CBF5-BBB6-4787-A002-669BA00EF710}"/>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03887B03-DCEA-4C43-8537-0DE4615D14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0DA6B8-47E0-45C8-AC2D-EDB3987B199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640178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6641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470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0631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1734866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4291380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86056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530921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778871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464741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85520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C822-E51A-4739-B357-D717954CB7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072022-4B53-47FD-A96E-FBB07E14D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D7F70-E523-47DB-8689-EC76A5475491}"/>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C96E7309-1378-4D0F-A806-C5424C6F8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4987A2-539B-4B95-BCDE-618183F3F40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963482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890598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14659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7757733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7049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7734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448840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2800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009480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80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26056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E270-C2F4-422E-A38C-FD1FB886A9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FEA183-40BA-4B87-9CD0-84DEE6B44C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1903220-9C2C-48FA-A99D-1531FE008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9E99AE-64F3-4EAF-809D-02D885D8D210}"/>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6" name="Footer Placeholder 5">
            <a:extLst>
              <a:ext uri="{FF2B5EF4-FFF2-40B4-BE49-F238E27FC236}">
                <a16:creationId xmlns:a16="http://schemas.microsoft.com/office/drawing/2014/main" id="{E019A43F-E896-45B6-B84F-CC6A815B5A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AD7749-A866-4443-AEDB-8C689CC928DB}"/>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648990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4106152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5675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8530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1778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79136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8087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96648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2723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985345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5435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E8A9-679E-40C5-BA5E-C1E61230BE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2F6480-BB11-496A-B917-255151C7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AE8960-AE3B-46EF-A923-A7A9B83F84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C3805D4-267E-488C-9C56-4976A0D44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B8CD8-F13A-4239-8248-2859088C1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D75FF1-36E0-48F5-8BF9-635F2D5515BB}"/>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8" name="Footer Placeholder 7">
            <a:extLst>
              <a:ext uri="{FF2B5EF4-FFF2-40B4-BE49-F238E27FC236}">
                <a16:creationId xmlns:a16="http://schemas.microsoft.com/office/drawing/2014/main" id="{395A4474-E795-4A9A-89CD-6D5A095B2BB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B63D07B-900E-4AF4-8DE7-5EEB242634E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4127613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4841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4297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2665749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735133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3143571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41681494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3622150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164297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412232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1586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96D5-349B-463B-A38D-520FE8845F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5ACE61-D6F8-444F-B2E8-6DDC51B00389}"/>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4" name="Footer Placeholder 3">
            <a:extLst>
              <a:ext uri="{FF2B5EF4-FFF2-40B4-BE49-F238E27FC236}">
                <a16:creationId xmlns:a16="http://schemas.microsoft.com/office/drawing/2014/main" id="{FBB6EC42-F9B4-4AED-9E4D-BF5EAFA7E4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BC313F-7D50-4053-8F0D-B99394838FAB}"/>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1462148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052377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484657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495594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4144476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2252850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3969129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3188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850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38042562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064594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30690-4C05-476F-B100-F9B5B7B2DEAD}"/>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3" name="Footer Placeholder 2">
            <a:extLst>
              <a:ext uri="{FF2B5EF4-FFF2-40B4-BE49-F238E27FC236}">
                <a16:creationId xmlns:a16="http://schemas.microsoft.com/office/drawing/2014/main" id="{3A5FB26A-7F88-49CF-A9DE-BB5862F666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9B15ED-119D-48FD-AB2A-6A9F329271AA}"/>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1388905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1159164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5BA1-E629-4AC0-ADDE-59A5B9E02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7569E4-570E-43A8-987A-69AF5C5E1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C6B3F6-CC1F-4F03-9241-C2FAA207B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7046-E4E4-4997-A9F8-150B280711F1}"/>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6" name="Footer Placeholder 5">
            <a:extLst>
              <a:ext uri="{FF2B5EF4-FFF2-40B4-BE49-F238E27FC236}">
                <a16:creationId xmlns:a16="http://schemas.microsoft.com/office/drawing/2014/main" id="{AF10B8DC-918A-468D-81FB-D94CC0CC70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81389-B9D7-4191-BEDD-A7AA67D7FC5F}"/>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36261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1D91-5928-4026-B246-FB7347449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B6A1CE-06A4-4809-BA25-C1900B4F0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103AEAE-91F8-461F-8865-283667FCA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A5001-4487-4CC0-B6D6-4E9A53B1E7CA}"/>
              </a:ext>
            </a:extLst>
          </p:cNvPr>
          <p:cNvSpPr>
            <a:spLocks noGrp="1"/>
          </p:cNvSpPr>
          <p:nvPr>
            <p:ph type="dt" sz="half" idx="10"/>
          </p:nvPr>
        </p:nvSpPr>
        <p:spPr/>
        <p:txBody>
          <a:bodyPr/>
          <a:lstStyle/>
          <a:p>
            <a:fld id="{96CF6677-63B1-44A0-B0A3-6BEC313B9627}" type="datetimeFigureOut">
              <a:rPr lang="en-GB" smtClean="0"/>
              <a:t>21/10/2021</a:t>
            </a:fld>
            <a:endParaRPr lang="en-GB"/>
          </a:p>
        </p:txBody>
      </p:sp>
      <p:sp>
        <p:nvSpPr>
          <p:cNvPr id="6" name="Footer Placeholder 5">
            <a:extLst>
              <a:ext uri="{FF2B5EF4-FFF2-40B4-BE49-F238E27FC236}">
                <a16:creationId xmlns:a16="http://schemas.microsoft.com/office/drawing/2014/main" id="{0541A14E-E448-442A-84FE-9868203189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91EB66-4370-454F-BF96-455B9F54C46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80042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1B220-5C93-4F00-AFA8-E0B31575D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1789D0-77D1-4BCA-88FF-232EB0549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7C0506-E123-4CA8-A65F-5FFA3FAF03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F6677-63B1-44A0-B0A3-6BEC313B9627}" type="datetimeFigureOut">
              <a:rPr lang="en-GB" smtClean="0"/>
              <a:t>21/10/2021</a:t>
            </a:fld>
            <a:endParaRPr lang="en-GB"/>
          </a:p>
        </p:txBody>
      </p:sp>
      <p:sp>
        <p:nvSpPr>
          <p:cNvPr id="5" name="Footer Placeholder 4">
            <a:extLst>
              <a:ext uri="{FF2B5EF4-FFF2-40B4-BE49-F238E27FC236}">
                <a16:creationId xmlns:a16="http://schemas.microsoft.com/office/drawing/2014/main" id="{B648B5E5-7DAA-4D7D-87B6-C6D871932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5E7766-DA0F-4EC0-AA14-3ED73F7E8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A86EB-A903-42CE-9312-E7ADCA9563D6}" type="slidenum">
              <a:rPr lang="en-GB" smtClean="0"/>
              <a:t>‹#›</a:t>
            </a:fld>
            <a:endParaRPr lang="en-GB"/>
          </a:p>
        </p:txBody>
      </p:sp>
    </p:spTree>
    <p:extLst>
      <p:ext uri="{BB962C8B-B14F-4D97-AF65-F5344CB8AC3E}">
        <p14:creationId xmlns:p14="http://schemas.microsoft.com/office/powerpoint/2010/main" val="2240572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531925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9998206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128190"/>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purview/tutorial-using-rest-api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ka.ms/purviewcli" TargetMode="External"/><Relationship Id="rId5" Type="http://schemas.openxmlformats.org/officeDocument/2006/relationships/hyperlink" Target="https://github.com/wjohnson/pyapacheatlas" TargetMode="External"/><Relationship Id="rId4" Type="http://schemas.openxmlformats.org/officeDocument/2006/relationships/hyperlink" Target="https://www.youtube.com/watch?v=4qzjnMf1GN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0.xml"/><Relationship Id="rId5" Type="http://schemas.openxmlformats.org/officeDocument/2006/relationships/hyperlink" Target="https://aka.ms/APTC"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prnewswire.com/news-releases/hortonworks-establishes-data-governance-initiative-300026958.html" TargetMode="External"/><Relationship Id="rId7" Type="http://schemas.openxmlformats.org/officeDocument/2006/relationships/hyperlink" Target="https://atlas.apache.org/#/Download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tlas.apache.org/2.0.0/Downloads.html" TargetMode="External"/><Relationship Id="rId5" Type="http://schemas.openxmlformats.org/officeDocument/2006/relationships/hyperlink" Target="https://atlas.apache.org/1.0.0/Downloads.html" TargetMode="External"/><Relationship Id="rId4" Type="http://schemas.openxmlformats.org/officeDocument/2006/relationships/hyperlink" Target="https://incubator.apache.org/projects/atla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tlas.apache.org/api/v2/ui/index.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aka.ms/purviewl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Thursday, 21</a:t>
            </a:r>
            <a:r>
              <a:rPr kumimoji="0" lang="en-GB" sz="2800" b="0" i="0" u="none" strike="noStrike" kern="1200" cap="none" spc="0" normalizeH="0" baseline="3000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a:t>
            </a: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October 2021</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Azure Purview REST API</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38EF0-7090-4792-AFC3-D15C0909EB1C}"/>
              </a:ext>
            </a:extLst>
          </p:cNvPr>
          <p:cNvPicPr>
            <a:picLocks noChangeAspect="1"/>
          </p:cNvPicPr>
          <p:nvPr/>
        </p:nvPicPr>
        <p:blipFill rotWithShape="1">
          <a:blip r:embed="rId3"/>
          <a:srcRect l="17931"/>
          <a:stretch/>
        </p:blipFill>
        <p:spPr>
          <a:xfrm>
            <a:off x="5381297" y="4049731"/>
            <a:ext cx="6558455" cy="2355797"/>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🐱‍💻Reverse Engineer Purview Studio</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1B177E-2447-4D22-BA2D-9393D8491675}"/>
              </a:ext>
            </a:extLst>
          </p:cNvPr>
          <p:cNvSpPr txBox="1"/>
          <p:nvPr/>
        </p:nvSpPr>
        <p:spPr>
          <a:xfrm>
            <a:off x="961696" y="1690064"/>
            <a:ext cx="6752897" cy="3477875"/>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Navigate to Purview Studio (Edge/Chrome)</a:t>
            </a:r>
            <a:endParaRPr lang="en-GB" sz="2800" b="1" dirty="0"/>
          </a:p>
          <a:p>
            <a:pPr marL="342900" indent="-342900">
              <a:spcBef>
                <a:spcPts val="1200"/>
              </a:spcBef>
              <a:spcAft>
                <a:spcPts val="1200"/>
              </a:spcAft>
              <a:buAutoNum type="arabicPeriod"/>
            </a:pPr>
            <a:r>
              <a:rPr lang="en-GB" sz="2800" dirty="0"/>
              <a:t>Open Developer Tools (F12)</a:t>
            </a:r>
            <a:endParaRPr lang="en-GB" sz="2800" b="1" dirty="0"/>
          </a:p>
          <a:p>
            <a:pPr marL="342900" indent="-342900">
              <a:spcBef>
                <a:spcPts val="1200"/>
              </a:spcBef>
              <a:spcAft>
                <a:spcPts val="1200"/>
              </a:spcAft>
              <a:buAutoNum type="arabicPeriod"/>
            </a:pPr>
            <a:r>
              <a:rPr lang="en-GB" sz="2800" dirty="0"/>
              <a:t>Navigate to </a:t>
            </a:r>
            <a:r>
              <a:rPr lang="en-GB" sz="2800" b="1" dirty="0"/>
              <a:t>Network </a:t>
            </a:r>
            <a:r>
              <a:rPr lang="en-GB" sz="2800" dirty="0"/>
              <a:t>&gt;</a:t>
            </a:r>
            <a:r>
              <a:rPr lang="en-GB" sz="2800" b="1" dirty="0"/>
              <a:t> XHR</a:t>
            </a:r>
            <a:endParaRPr lang="en-GB" sz="2800" dirty="0"/>
          </a:p>
          <a:p>
            <a:pPr marL="342900" indent="-342900">
              <a:spcBef>
                <a:spcPts val="1200"/>
              </a:spcBef>
              <a:spcAft>
                <a:spcPts val="1200"/>
              </a:spcAft>
              <a:buAutoNum type="arabicPeriod"/>
            </a:pPr>
            <a:r>
              <a:rPr lang="en-GB" sz="2800" dirty="0"/>
              <a:t>Type “atlas” into the Filter</a:t>
            </a:r>
            <a:endParaRPr lang="en-GB" sz="2800" b="1" dirty="0"/>
          </a:p>
          <a:p>
            <a:pPr marL="342900" indent="-342900">
              <a:spcBef>
                <a:spcPts val="1200"/>
              </a:spcBef>
              <a:spcAft>
                <a:spcPts val="1200"/>
              </a:spcAft>
              <a:buAutoNum type="arabicPeriod"/>
            </a:pPr>
            <a:r>
              <a:rPr lang="en-GB" sz="2800" dirty="0"/>
              <a:t>Start Browsing :)</a:t>
            </a:r>
          </a:p>
        </p:txBody>
      </p:sp>
    </p:spTree>
    <p:extLst>
      <p:ext uri="{BB962C8B-B14F-4D97-AF65-F5344CB8AC3E}">
        <p14:creationId xmlns:p14="http://schemas.microsoft.com/office/powerpoint/2010/main" val="303646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🗺Get Atlas Endpoint</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1B177E-2447-4D22-BA2D-9393D8491675}"/>
              </a:ext>
            </a:extLst>
          </p:cNvPr>
          <p:cNvSpPr txBox="1"/>
          <p:nvPr/>
        </p:nvSpPr>
        <p:spPr>
          <a:xfrm>
            <a:off x="961696" y="2428727"/>
            <a:ext cx="6752897" cy="2000548"/>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Azure Portal &gt; Purview Account</a:t>
            </a:r>
            <a:endParaRPr lang="en-GB" sz="2800" b="1" dirty="0"/>
          </a:p>
          <a:p>
            <a:pPr marL="342900" indent="-342900">
              <a:spcBef>
                <a:spcPts val="1200"/>
              </a:spcBef>
              <a:spcAft>
                <a:spcPts val="1200"/>
              </a:spcAft>
              <a:buAutoNum type="arabicPeriod"/>
            </a:pPr>
            <a:r>
              <a:rPr lang="en-GB" sz="2800" dirty="0"/>
              <a:t>Properties</a:t>
            </a:r>
            <a:endParaRPr lang="en-GB" sz="2800" b="1" dirty="0"/>
          </a:p>
          <a:p>
            <a:pPr marL="342900" indent="-342900">
              <a:spcBef>
                <a:spcPts val="1200"/>
              </a:spcBef>
              <a:spcAft>
                <a:spcPts val="1200"/>
              </a:spcAft>
              <a:buAutoNum type="arabicPeriod"/>
            </a:pPr>
            <a:r>
              <a:rPr lang="en-GB" sz="2800" dirty="0"/>
              <a:t>Atlas Endpoint</a:t>
            </a:r>
          </a:p>
        </p:txBody>
      </p:sp>
      <p:pic>
        <p:nvPicPr>
          <p:cNvPr id="5" name="Picture 4">
            <a:extLst>
              <a:ext uri="{FF2B5EF4-FFF2-40B4-BE49-F238E27FC236}">
                <a16:creationId xmlns:a16="http://schemas.microsoft.com/office/drawing/2014/main" id="{07EF3394-EBC1-4C5C-B500-7D3511C9EA8B}"/>
              </a:ext>
            </a:extLst>
          </p:cNvPr>
          <p:cNvPicPr>
            <a:picLocks noChangeAspect="1"/>
          </p:cNvPicPr>
          <p:nvPr/>
        </p:nvPicPr>
        <p:blipFill>
          <a:blip r:embed="rId3"/>
          <a:stretch>
            <a:fillRect/>
          </a:stretch>
        </p:blipFill>
        <p:spPr>
          <a:xfrm>
            <a:off x="6649146" y="1461261"/>
            <a:ext cx="5157874" cy="3772890"/>
          </a:xfrm>
          <a:prstGeom prst="rect">
            <a:avLst/>
          </a:prstGeom>
          <a:ln>
            <a:solidFill>
              <a:schemeClr val="bg1">
                <a:lumMod val="85000"/>
              </a:schemeClr>
            </a:solidFill>
          </a:ln>
        </p:spPr>
      </p:pic>
    </p:spTree>
    <p:extLst>
      <p:ext uri="{BB962C8B-B14F-4D97-AF65-F5344CB8AC3E}">
        <p14:creationId xmlns:p14="http://schemas.microsoft.com/office/powerpoint/2010/main" val="21161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CRUD with Entities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498E6C7C-0843-2548-8BB2-B0438E9B8162}"/>
              </a:ext>
            </a:extLst>
          </p:cNvPr>
          <p:cNvPicPr>
            <a:picLocks noChangeAspect="1"/>
          </p:cNvPicPr>
          <p:nvPr/>
        </p:nvPicPr>
        <p:blipFill>
          <a:blip r:embed="rId3"/>
          <a:stretch>
            <a:fillRect/>
          </a:stretch>
        </p:blipFill>
        <p:spPr>
          <a:xfrm>
            <a:off x="241300" y="1487209"/>
            <a:ext cx="10744200" cy="3883581"/>
          </a:xfrm>
          <a:prstGeom prst="rect">
            <a:avLst/>
          </a:prstGeom>
          <a:ln>
            <a:solidFill>
              <a:schemeClr val="bg1">
                <a:lumMod val="85000"/>
              </a:schemeClr>
            </a:solidFill>
          </a:ln>
        </p:spPr>
      </p:pic>
    </p:spTree>
    <p:extLst>
      <p:ext uri="{BB962C8B-B14F-4D97-AF65-F5344CB8AC3E}">
        <p14:creationId xmlns:p14="http://schemas.microsoft.com/office/powerpoint/2010/main" val="166064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💻Type System</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graphicFrame>
        <p:nvGraphicFramePr>
          <p:cNvPr id="3" name="Table 5">
            <a:extLst>
              <a:ext uri="{FF2B5EF4-FFF2-40B4-BE49-F238E27FC236}">
                <a16:creationId xmlns:a16="http://schemas.microsoft.com/office/drawing/2014/main" id="{65CE4DF5-A253-4440-AB4A-0BB0080A4AA5}"/>
              </a:ext>
            </a:extLst>
          </p:cNvPr>
          <p:cNvGraphicFramePr>
            <a:graphicFrameLocks noGrp="1"/>
          </p:cNvGraphicFramePr>
          <p:nvPr>
            <p:extLst>
              <p:ext uri="{D42A27DB-BD31-4B8C-83A1-F6EECF244321}">
                <p14:modId xmlns:p14="http://schemas.microsoft.com/office/powerpoint/2010/main" val="3995355821"/>
              </p:ext>
            </p:extLst>
          </p:nvPr>
        </p:nvGraphicFramePr>
        <p:xfrm>
          <a:off x="473840" y="1235535"/>
          <a:ext cx="3336160" cy="2031540"/>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41880">
                <a:tc gridSpan="2">
                  <a:txBody>
                    <a:bodyPr/>
                    <a:lstStyle/>
                    <a:p>
                      <a:pPr algn="ctr"/>
                      <a:r>
                        <a:rPr lang="en-GB" dirty="0"/>
                        <a:t>Referenceable</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689660">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dirty="0"/>
                        <a:t>qualifiedName</a:t>
                      </a:r>
                    </a:p>
                    <a:p>
                      <a:pPr marL="171450" indent="-171450" algn="l">
                        <a:buFont typeface="Arial" panose="020B0604020202020204" pitchFamily="34" charset="0"/>
                        <a:buChar char="•"/>
                      </a:pPr>
                      <a:r>
                        <a:rPr lang="en-GB" sz="1050" dirty="0"/>
                        <a:t>replicatedFrom</a:t>
                      </a:r>
                    </a:p>
                    <a:p>
                      <a:pPr marL="171450" indent="-171450" algn="l">
                        <a:buFont typeface="Arial" panose="020B0604020202020204" pitchFamily="34" charset="0"/>
                        <a:buChar char="•"/>
                      </a:pPr>
                      <a:r>
                        <a:rPr lang="en-GB" sz="1050" dirty="0"/>
                        <a:t>replicatedTo</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meanings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7" name="Table 5">
            <a:extLst>
              <a:ext uri="{FF2B5EF4-FFF2-40B4-BE49-F238E27FC236}">
                <a16:creationId xmlns:a16="http://schemas.microsoft.com/office/drawing/2014/main" id="{B6FE0A5B-FDFD-444E-B7E7-E7454E9F8A03}"/>
              </a:ext>
            </a:extLst>
          </p:cNvPr>
          <p:cNvGraphicFramePr>
            <a:graphicFrameLocks noGrp="1"/>
          </p:cNvGraphicFramePr>
          <p:nvPr>
            <p:extLst>
              <p:ext uri="{D42A27DB-BD31-4B8C-83A1-F6EECF244321}">
                <p14:modId xmlns:p14="http://schemas.microsoft.com/office/powerpoint/2010/main" val="2410164294"/>
              </p:ext>
            </p:extLst>
          </p:nvPr>
        </p:nvGraphicFramePr>
        <p:xfrm>
          <a:off x="4427920" y="1229030"/>
          <a:ext cx="3336160" cy="2044550"/>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18848">
                <a:tc gridSpan="2">
                  <a:txBody>
                    <a:bodyPr/>
                    <a:lstStyle/>
                    <a:p>
                      <a:pPr algn="ctr"/>
                      <a:r>
                        <a:rPr lang="en-GB" dirty="0"/>
                        <a:t>Asset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25702">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dirty="0"/>
                        <a:t>name</a:t>
                      </a:r>
                    </a:p>
                    <a:p>
                      <a:pPr marL="171450" indent="-171450" algn="l">
                        <a:buFont typeface="Arial" panose="020B0604020202020204" pitchFamily="34" charset="0"/>
                        <a:buChar char="•"/>
                      </a:pPr>
                      <a:r>
                        <a:rPr lang="en-GB" sz="1050" dirty="0"/>
                        <a:t>description</a:t>
                      </a:r>
                    </a:p>
                    <a:p>
                      <a:pPr marL="171450" indent="-171450" algn="l">
                        <a:buFont typeface="Arial" panose="020B0604020202020204" pitchFamily="34" charset="0"/>
                        <a:buChar char="•"/>
                      </a:pPr>
                      <a:r>
                        <a:rPr lang="en-GB" sz="1050" dirty="0"/>
                        <a:t>owner</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meanings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9" name="Table 5">
            <a:extLst>
              <a:ext uri="{FF2B5EF4-FFF2-40B4-BE49-F238E27FC236}">
                <a16:creationId xmlns:a16="http://schemas.microsoft.com/office/drawing/2014/main" id="{EA4568C0-B17F-4DBF-9D51-8AC6BBB6BB5C}"/>
              </a:ext>
            </a:extLst>
          </p:cNvPr>
          <p:cNvGraphicFramePr>
            <a:graphicFrameLocks noGrp="1"/>
          </p:cNvGraphicFramePr>
          <p:nvPr>
            <p:extLst>
              <p:ext uri="{D42A27DB-BD31-4B8C-83A1-F6EECF244321}">
                <p14:modId xmlns:p14="http://schemas.microsoft.com/office/powerpoint/2010/main" val="3050316011"/>
              </p:ext>
            </p:extLst>
          </p:nvPr>
        </p:nvGraphicFramePr>
        <p:xfrm>
          <a:off x="473840" y="3734427"/>
          <a:ext cx="3336160" cy="2118036"/>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27873">
                <a:tc gridSpan="2">
                  <a:txBody>
                    <a:bodyPr/>
                    <a:lstStyle/>
                    <a:p>
                      <a:pPr algn="ctr"/>
                      <a:r>
                        <a:rPr lang="en-GB" dirty="0"/>
                        <a:t>DataSet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90163">
                <a:tc>
                  <a:txBody>
                    <a:bodyPr/>
                    <a:lstStyle/>
                    <a:p>
                      <a:pPr marL="0" indent="0" algn="l">
                        <a:buFont typeface="Arial" panose="020B0604020202020204" pitchFamily="34" charset="0"/>
                        <a:buNone/>
                      </a:pPr>
                      <a:r>
                        <a:rPr lang="en-GB" sz="1050" b="1" dirty="0"/>
                        <a:t>Attributes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schema</a:t>
                      </a:r>
                    </a:p>
                    <a:p>
                      <a:pPr marL="171450" indent="-171450" algn="l">
                        <a:buFont typeface="Arial" panose="020B0604020202020204" pitchFamily="34" charset="0"/>
                        <a:buChar char="•"/>
                      </a:pPr>
                      <a:r>
                        <a:rPr lang="en-GB" sz="1050" dirty="0"/>
                        <a:t>inputToProcesses</a:t>
                      </a:r>
                    </a:p>
                    <a:p>
                      <a:pPr marL="171450" indent="-171450" algn="l">
                        <a:buFont typeface="Arial" panose="020B0604020202020204" pitchFamily="34" charset="0"/>
                        <a:buChar char="•"/>
                      </a:pPr>
                      <a:r>
                        <a:rPr lang="en-GB" sz="1050" dirty="0"/>
                        <a:t>attachedSchema</a:t>
                      </a:r>
                    </a:p>
                    <a:p>
                      <a:pPr marL="171450" indent="-171450" algn="l">
                        <a:buFont typeface="Arial" panose="020B0604020202020204" pitchFamily="34" charset="0"/>
                        <a:buChar char="•"/>
                      </a:pPr>
                      <a:r>
                        <a:rPr lang="en-GB" sz="1050" dirty="0"/>
                        <a:t>meanings</a:t>
                      </a:r>
                    </a:p>
                    <a:p>
                      <a:pPr marL="171450" indent="-171450" algn="l">
                        <a:buFont typeface="Arial" panose="020B0604020202020204" pitchFamily="34" charset="0"/>
                        <a:buChar char="•"/>
                      </a:pPr>
                      <a:r>
                        <a:rPr lang="en-GB" sz="1050" dirty="0"/>
                        <a:t>outputFromProcesses</a:t>
                      </a:r>
                    </a:p>
                    <a:p>
                      <a:pPr marL="171450" indent="-171450" algn="l">
                        <a:buFont typeface="Arial" panose="020B0604020202020204" pitchFamily="34" charset="0"/>
                        <a:buChar char="•"/>
                      </a:pPr>
                      <a:r>
                        <a:rPr lang="en-GB" sz="1050" dirty="0"/>
                        <a:t>tabular_schema</a:t>
                      </a:r>
                    </a:p>
                    <a:p>
                      <a:pPr marL="171450" indent="-171450" algn="l">
                        <a:buFont typeface="Arial" panose="020B0604020202020204" pitchFamily="34" charset="0"/>
                        <a:buChar char="•"/>
                      </a:pPr>
                      <a:endParaRPr lang="en-GB" sz="1050" dirty="0"/>
                    </a:p>
                    <a:p>
                      <a:pPr marL="171450" indent="-171450" algn="l">
                        <a:buFont typeface="Arial" panose="020B0604020202020204" pitchFamily="34" charset="0"/>
                        <a:buChar char="•"/>
                      </a:pPr>
                      <a:endParaRPr lang="en-GB" sz="1050" dirty="0"/>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11" name="Table 5">
            <a:extLst>
              <a:ext uri="{FF2B5EF4-FFF2-40B4-BE49-F238E27FC236}">
                <a16:creationId xmlns:a16="http://schemas.microsoft.com/office/drawing/2014/main" id="{D258DE22-EEA9-4D0A-99F7-7293A7F92E52}"/>
              </a:ext>
            </a:extLst>
          </p:cNvPr>
          <p:cNvGraphicFramePr>
            <a:graphicFrameLocks noGrp="1"/>
          </p:cNvGraphicFramePr>
          <p:nvPr>
            <p:extLst>
              <p:ext uri="{D42A27DB-BD31-4B8C-83A1-F6EECF244321}">
                <p14:modId xmlns:p14="http://schemas.microsoft.com/office/powerpoint/2010/main" val="3416792314"/>
              </p:ext>
            </p:extLst>
          </p:nvPr>
        </p:nvGraphicFramePr>
        <p:xfrm>
          <a:off x="4427920" y="3720789"/>
          <a:ext cx="3336160" cy="2125635"/>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09435">
                <a:tc gridSpan="2">
                  <a:txBody>
                    <a:bodyPr/>
                    <a:lstStyle/>
                    <a:p>
                      <a:pPr algn="ctr"/>
                      <a:r>
                        <a:rPr lang="en-GB" dirty="0"/>
                        <a:t>azure_datalake_gen2_path</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35115">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b="0" dirty="0"/>
                        <a:t>path</a:t>
                      </a:r>
                    </a:p>
                    <a:p>
                      <a:pPr marL="171450" indent="-171450" algn="l">
                        <a:buFont typeface="Arial" panose="020B0604020202020204" pitchFamily="34" charset="0"/>
                        <a:buChar char="•"/>
                      </a:pPr>
                      <a:r>
                        <a:rPr lang="en-GB" sz="1050" b="0" dirty="0"/>
                        <a:t>isFile</a:t>
                      </a:r>
                    </a:p>
                    <a:p>
                      <a:pPr marL="171450" indent="-171450" algn="l">
                        <a:buFont typeface="Arial" panose="020B0604020202020204" pitchFamily="34" charset="0"/>
                        <a:buChar char="•"/>
                      </a:pPr>
                      <a:r>
                        <a:rPr lang="en-GB" sz="1050" b="0" dirty="0"/>
                        <a:t>size</a:t>
                      </a:r>
                    </a:p>
                    <a:p>
                      <a:pPr marL="171450" indent="-171450" algn="l">
                        <a:buFont typeface="Arial" panose="020B0604020202020204" pitchFamily="34" charset="0"/>
                        <a:buChar char="•"/>
                      </a:pPr>
                      <a:r>
                        <a:rPr lang="en-GB" sz="1050" b="0" dirty="0"/>
                        <a:t>modifiedTime</a:t>
                      </a:r>
                    </a:p>
                    <a:p>
                      <a:pPr marL="171450" indent="-171450" algn="l">
                        <a:buFont typeface="Arial" panose="020B0604020202020204" pitchFamily="34" charset="0"/>
                        <a:buChar char="•"/>
                      </a:pPr>
                      <a:r>
                        <a:rPr lang="en-GB" sz="1050" b="0" dirty="0"/>
                        <a:t>userProperties</a:t>
                      </a:r>
                    </a:p>
                    <a:p>
                      <a:pPr marL="171450" indent="-171450" algn="l">
                        <a:buFont typeface="Arial" panose="020B0604020202020204" pitchFamily="34" charset="0"/>
                        <a:buChar char="•"/>
                      </a:pPr>
                      <a:r>
                        <a:rPr lang="en-GB" sz="1050" b="0" dirty="0"/>
                        <a:t>contentType</a:t>
                      </a:r>
                    </a:p>
                    <a:p>
                      <a:pPr marL="171450" indent="-171450" algn="l">
                        <a:buFont typeface="Arial" panose="020B0604020202020204" pitchFamily="34" charset="0"/>
                        <a:buChar char="•"/>
                      </a:pPr>
                      <a:r>
                        <a:rPr lang="en-GB" sz="1050" b="0" dirty="0"/>
                        <a:t>ACL</a:t>
                      </a:r>
                    </a:p>
                    <a:p>
                      <a:pPr marL="171450" indent="-171450" algn="l">
                        <a:buFont typeface="Arial" panose="020B0604020202020204" pitchFamily="34" charset="0"/>
                        <a:buChar char="•"/>
                      </a:pPr>
                      <a:r>
                        <a:rPr lang="en-GB" sz="1050" b="0" dirty="0"/>
                        <a:t>owner</a:t>
                      </a:r>
                    </a:p>
                    <a:p>
                      <a:pPr marL="171450" indent="-171450" algn="l">
                        <a:buFont typeface="Arial" panose="020B0604020202020204" pitchFamily="34" charset="0"/>
                        <a:buChar char="•"/>
                      </a:pPr>
                      <a:r>
                        <a:rPr lang="en-GB" sz="1050" b="0" dirty="0"/>
                        <a:t>groups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schema</a:t>
                      </a:r>
                    </a:p>
                    <a:p>
                      <a:pPr marL="171450" indent="-171450" algn="l">
                        <a:buFont typeface="Arial" panose="020B0604020202020204" pitchFamily="34" charset="0"/>
                        <a:buChar char="•"/>
                      </a:pPr>
                      <a:r>
                        <a:rPr lang="en-GB" sz="1050" dirty="0"/>
                        <a:t>inputToProcesses</a:t>
                      </a:r>
                    </a:p>
                    <a:p>
                      <a:pPr marL="171450" indent="-171450" algn="l">
                        <a:buFont typeface="Arial" panose="020B0604020202020204" pitchFamily="34" charset="0"/>
                        <a:buChar char="•"/>
                      </a:pPr>
                      <a:r>
                        <a:rPr lang="en-GB" sz="1050" dirty="0"/>
                        <a:t>attachedSchema</a:t>
                      </a:r>
                    </a:p>
                    <a:p>
                      <a:pPr marL="171450" indent="-171450" algn="l">
                        <a:buFont typeface="Arial" panose="020B0604020202020204" pitchFamily="34" charset="0"/>
                        <a:buChar char="•"/>
                      </a:pPr>
                      <a:r>
                        <a:rPr lang="en-GB" sz="1050" dirty="0"/>
                        <a:t>meanings</a:t>
                      </a:r>
                    </a:p>
                    <a:p>
                      <a:pPr marL="171450" indent="-171450" algn="l">
                        <a:buFont typeface="Arial" panose="020B0604020202020204" pitchFamily="34" charset="0"/>
                        <a:buChar char="•"/>
                      </a:pPr>
                      <a:r>
                        <a:rPr lang="en-GB" sz="1050" dirty="0"/>
                        <a:t>outputFromProcesses</a:t>
                      </a:r>
                    </a:p>
                    <a:p>
                      <a:pPr marL="171450" indent="-171450" algn="l">
                        <a:buFont typeface="Arial" panose="020B0604020202020204" pitchFamily="34" charset="0"/>
                        <a:buChar char="•"/>
                      </a:pPr>
                      <a:r>
                        <a:rPr lang="en-GB" sz="1050" dirty="0"/>
                        <a:t>tabular_schema</a:t>
                      </a:r>
                    </a:p>
                    <a:p>
                      <a:pPr marL="171450" indent="-171450" algn="l">
                        <a:buFont typeface="Arial" panose="020B0604020202020204" pitchFamily="34" charset="0"/>
                        <a:buChar char="•"/>
                      </a:pPr>
                      <a:endParaRPr lang="en-GB" sz="1050" dirty="0"/>
                    </a:p>
                    <a:p>
                      <a:pPr marL="171450" indent="-171450" algn="l">
                        <a:buFont typeface="Arial" panose="020B0604020202020204" pitchFamily="34" charset="0"/>
                        <a:buChar char="•"/>
                      </a:pPr>
                      <a:endParaRPr lang="en-GB" sz="1050" dirty="0"/>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cxnSp>
        <p:nvCxnSpPr>
          <p:cNvPr id="13" name="Straight Arrow Connector 12">
            <a:extLst>
              <a:ext uri="{FF2B5EF4-FFF2-40B4-BE49-F238E27FC236}">
                <a16:creationId xmlns:a16="http://schemas.microsoft.com/office/drawing/2014/main" id="{8E1F2E5F-03F0-4870-BE85-EF4F21BA4360}"/>
              </a:ext>
            </a:extLst>
          </p:cNvPr>
          <p:cNvCxnSpPr>
            <a:cxnSpLocks/>
            <a:stCxn id="3" idx="3"/>
            <a:endCxn id="7" idx="1"/>
          </p:cNvCxnSpPr>
          <p:nvPr/>
        </p:nvCxnSpPr>
        <p:spPr>
          <a:xfrm>
            <a:off x="3810000" y="2251305"/>
            <a:ext cx="617920" cy="0"/>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0F444C-9C54-418F-B5D6-DD6DA21A7400}"/>
              </a:ext>
            </a:extLst>
          </p:cNvPr>
          <p:cNvCxnSpPr>
            <a:cxnSpLocks/>
            <a:stCxn id="7" idx="2"/>
            <a:endCxn id="9" idx="0"/>
          </p:cNvCxnSpPr>
          <p:nvPr/>
        </p:nvCxnSpPr>
        <p:spPr>
          <a:xfrm flipH="1">
            <a:off x="2141920" y="3273580"/>
            <a:ext cx="3954080" cy="460847"/>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64EF28-90EE-4943-A198-B35769F5F09A}"/>
              </a:ext>
            </a:extLst>
          </p:cNvPr>
          <p:cNvCxnSpPr>
            <a:cxnSpLocks/>
            <a:stCxn id="9" idx="3"/>
            <a:endCxn id="11" idx="1"/>
          </p:cNvCxnSpPr>
          <p:nvPr/>
        </p:nvCxnSpPr>
        <p:spPr>
          <a:xfrm flipV="1">
            <a:off x="3810000" y="4783606"/>
            <a:ext cx="617920" cy="9839"/>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119017C-299A-429A-B2AF-E8BC55E0082A}"/>
              </a:ext>
            </a:extLst>
          </p:cNvPr>
          <p:cNvSpPr/>
          <p:nvPr/>
        </p:nvSpPr>
        <p:spPr>
          <a:xfrm>
            <a:off x="281637" y="1178805"/>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1</a:t>
            </a:r>
          </a:p>
        </p:txBody>
      </p:sp>
      <p:sp>
        <p:nvSpPr>
          <p:cNvPr id="30" name="Oval 29">
            <a:extLst>
              <a:ext uri="{FF2B5EF4-FFF2-40B4-BE49-F238E27FC236}">
                <a16:creationId xmlns:a16="http://schemas.microsoft.com/office/drawing/2014/main" id="{44B73984-2262-4631-8E04-5CEB0E7C6CBF}"/>
              </a:ext>
            </a:extLst>
          </p:cNvPr>
          <p:cNvSpPr/>
          <p:nvPr/>
        </p:nvSpPr>
        <p:spPr>
          <a:xfrm>
            <a:off x="4269485" y="1178805"/>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2</a:t>
            </a:r>
          </a:p>
        </p:txBody>
      </p:sp>
      <p:sp>
        <p:nvSpPr>
          <p:cNvPr id="32" name="Oval 31">
            <a:extLst>
              <a:ext uri="{FF2B5EF4-FFF2-40B4-BE49-F238E27FC236}">
                <a16:creationId xmlns:a16="http://schemas.microsoft.com/office/drawing/2014/main" id="{79B7E673-B5FE-4A17-8C55-C44FFF07A8A7}"/>
              </a:ext>
            </a:extLst>
          </p:cNvPr>
          <p:cNvSpPr/>
          <p:nvPr/>
        </p:nvSpPr>
        <p:spPr>
          <a:xfrm>
            <a:off x="310212" y="3692214"/>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3</a:t>
            </a:r>
          </a:p>
        </p:txBody>
      </p:sp>
      <p:sp>
        <p:nvSpPr>
          <p:cNvPr id="34" name="Oval 33">
            <a:extLst>
              <a:ext uri="{FF2B5EF4-FFF2-40B4-BE49-F238E27FC236}">
                <a16:creationId xmlns:a16="http://schemas.microsoft.com/office/drawing/2014/main" id="{9FF2927D-515B-45DA-92D0-515861B07538}"/>
              </a:ext>
            </a:extLst>
          </p:cNvPr>
          <p:cNvSpPr/>
          <p:nvPr/>
        </p:nvSpPr>
        <p:spPr>
          <a:xfrm>
            <a:off x="4269485" y="3675367"/>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4</a:t>
            </a:r>
          </a:p>
        </p:txBody>
      </p:sp>
      <p:pic>
        <p:nvPicPr>
          <p:cNvPr id="36" name="Picture 35">
            <a:extLst>
              <a:ext uri="{FF2B5EF4-FFF2-40B4-BE49-F238E27FC236}">
                <a16:creationId xmlns:a16="http://schemas.microsoft.com/office/drawing/2014/main" id="{78652C8B-E3D6-459A-B46C-E957D4833F66}"/>
              </a:ext>
            </a:extLst>
          </p:cNvPr>
          <p:cNvPicPr>
            <a:picLocks noChangeAspect="1"/>
          </p:cNvPicPr>
          <p:nvPr/>
        </p:nvPicPr>
        <p:blipFill rotWithShape="1">
          <a:blip r:embed="rId3"/>
          <a:srcRect r="29386"/>
          <a:stretch/>
        </p:blipFill>
        <p:spPr>
          <a:xfrm>
            <a:off x="8382000" y="947996"/>
            <a:ext cx="3533576" cy="5112013"/>
          </a:xfrm>
          <a:prstGeom prst="rect">
            <a:avLst/>
          </a:prstGeom>
        </p:spPr>
      </p:pic>
    </p:spTree>
    <p:extLst>
      <p:ext uri="{BB962C8B-B14F-4D97-AF65-F5344CB8AC3E}">
        <p14:creationId xmlns:p14="http://schemas.microsoft.com/office/powerpoint/2010/main" val="142786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💻Type System</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A86E2520-2C8D-4557-9BFF-A0DDFEF1AC8C}"/>
              </a:ext>
            </a:extLst>
          </p:cNvPr>
          <p:cNvPicPr>
            <a:picLocks noChangeAspect="1"/>
          </p:cNvPicPr>
          <p:nvPr/>
        </p:nvPicPr>
        <p:blipFill>
          <a:blip r:embed="rId3"/>
          <a:stretch>
            <a:fillRect/>
          </a:stretch>
        </p:blipFill>
        <p:spPr>
          <a:xfrm>
            <a:off x="783952" y="1040395"/>
            <a:ext cx="10624096" cy="5397777"/>
          </a:xfrm>
          <a:prstGeom prst="rect">
            <a:avLst/>
          </a:prstGeom>
        </p:spPr>
      </p:pic>
    </p:spTree>
    <p:extLst>
      <p:ext uri="{BB962C8B-B14F-4D97-AF65-F5344CB8AC3E}">
        <p14:creationId xmlns:p14="http://schemas.microsoft.com/office/powerpoint/2010/main" val="190558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48686-AFA5-4842-9E87-A93C308E9F6D}"/>
              </a:ext>
            </a:extLst>
          </p:cNvPr>
          <p:cNvPicPr>
            <a:picLocks noChangeAspect="1"/>
          </p:cNvPicPr>
          <p:nvPr/>
        </p:nvPicPr>
        <p:blipFill>
          <a:blip r:embed="rId3"/>
          <a:stretch>
            <a:fillRect/>
          </a:stretch>
        </p:blipFill>
        <p:spPr>
          <a:xfrm>
            <a:off x="2438044" y="1224586"/>
            <a:ext cx="7315912" cy="5285984"/>
          </a:xfrm>
          <a:prstGeom prst="rect">
            <a:avLst/>
          </a:prstGeom>
        </p:spPr>
      </p:pic>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Type Definitions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83173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10121900"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CRUD with Relationships and Custom Lineage</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62A0EE1-5457-4C4D-A9CA-4F7B6073B1E9}"/>
              </a:ext>
            </a:extLst>
          </p:cNvPr>
          <p:cNvPicPr>
            <a:picLocks noChangeAspect="1"/>
          </p:cNvPicPr>
          <p:nvPr/>
        </p:nvPicPr>
        <p:blipFill>
          <a:blip r:embed="rId3"/>
          <a:stretch>
            <a:fillRect/>
          </a:stretch>
        </p:blipFill>
        <p:spPr>
          <a:xfrm>
            <a:off x="355600" y="1689100"/>
            <a:ext cx="10883900" cy="3851401"/>
          </a:xfrm>
          <a:prstGeom prst="rect">
            <a:avLst/>
          </a:prstGeom>
          <a:ln>
            <a:solidFill>
              <a:schemeClr val="bg1">
                <a:lumMod val="85000"/>
              </a:schemeClr>
            </a:solidFill>
          </a:ln>
        </p:spPr>
      </p:pic>
    </p:spTree>
    <p:extLst>
      <p:ext uri="{BB962C8B-B14F-4D97-AF65-F5344CB8AC3E}">
        <p14:creationId xmlns:p14="http://schemas.microsoft.com/office/powerpoint/2010/main" val="405741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Additional Resources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A356E33-0C5D-4C40-99E5-478B351CF20E}"/>
              </a:ext>
            </a:extLst>
          </p:cNvPr>
          <p:cNvSpPr txBox="1"/>
          <p:nvPr/>
        </p:nvSpPr>
        <p:spPr>
          <a:xfrm>
            <a:off x="961696" y="2059396"/>
            <a:ext cx="8266387" cy="2739211"/>
          </a:xfrm>
          <a:prstGeom prst="rect">
            <a:avLst/>
          </a:prstGeom>
          <a:noFill/>
        </p:spPr>
        <p:txBody>
          <a:bodyPr wrap="square" anchor="ctr">
            <a:spAutoFit/>
          </a:bodyPr>
          <a:lstStyle/>
          <a:p>
            <a:pPr marL="457200" indent="-457200">
              <a:spcBef>
                <a:spcPts val="1200"/>
              </a:spcBef>
              <a:spcAft>
                <a:spcPts val="1200"/>
              </a:spcAft>
              <a:buFont typeface="Arial" panose="020B0604020202020204" pitchFamily="34" charset="0"/>
              <a:buChar char="•"/>
            </a:pPr>
            <a:r>
              <a:rPr lang="en-GB" sz="2800" dirty="0">
                <a:hlinkClick r:id="rId3"/>
              </a:rPr>
              <a:t>[MS Docs] REST APIs for Data Planes</a:t>
            </a:r>
            <a:endParaRPr lang="en-GB" sz="2800" dirty="0">
              <a:hlinkClick r:id="rId4"/>
            </a:endParaRPr>
          </a:p>
          <a:p>
            <a:pPr marL="457200" indent="-457200">
              <a:spcBef>
                <a:spcPts val="1200"/>
              </a:spcBef>
              <a:spcAft>
                <a:spcPts val="1200"/>
              </a:spcAft>
              <a:buFont typeface="Arial" panose="020B0604020202020204" pitchFamily="34" charset="0"/>
              <a:buChar char="•"/>
            </a:pPr>
            <a:r>
              <a:rPr lang="en-GB" sz="2800" dirty="0">
                <a:hlinkClick r:id="rId4"/>
              </a:rPr>
              <a:t>[YouTube] Azure Purview REST API Deep Dive</a:t>
            </a:r>
            <a:endParaRPr lang="en-GB" sz="2800" b="1" dirty="0"/>
          </a:p>
          <a:p>
            <a:pPr marL="457200" indent="-457200">
              <a:spcBef>
                <a:spcPts val="1200"/>
              </a:spcBef>
              <a:spcAft>
                <a:spcPts val="1200"/>
              </a:spcAft>
              <a:buFont typeface="Arial" panose="020B0604020202020204" pitchFamily="34" charset="0"/>
              <a:buChar char="•"/>
            </a:pPr>
            <a:r>
              <a:rPr lang="en-GB" sz="2800" dirty="0">
                <a:hlinkClick r:id="rId5"/>
              </a:rPr>
              <a:t>[GitHub] </a:t>
            </a:r>
            <a:r>
              <a:rPr lang="en-GB" sz="2800" dirty="0" err="1">
                <a:hlinkClick r:id="rId5"/>
              </a:rPr>
              <a:t>PyApacheAtlas</a:t>
            </a:r>
            <a:endParaRPr lang="en-GB" sz="2800" b="1" dirty="0"/>
          </a:p>
          <a:p>
            <a:pPr marL="457200" indent="-457200">
              <a:spcBef>
                <a:spcPts val="1200"/>
              </a:spcBef>
              <a:spcAft>
                <a:spcPts val="1200"/>
              </a:spcAft>
              <a:buFont typeface="Arial" panose="020B0604020202020204" pitchFamily="34" charset="0"/>
              <a:buChar char="•"/>
            </a:pPr>
            <a:r>
              <a:rPr lang="en-GB" sz="2800" dirty="0">
                <a:hlinkClick r:id="rId6"/>
              </a:rPr>
              <a:t>[GitHub] purviewcli</a:t>
            </a:r>
            <a:endParaRPr lang="en-GB" sz="2800" dirty="0"/>
          </a:p>
        </p:txBody>
      </p:sp>
    </p:spTree>
    <p:extLst>
      <p:ext uri="{BB962C8B-B14F-4D97-AF65-F5344CB8AC3E}">
        <p14:creationId xmlns:p14="http://schemas.microsoft.com/office/powerpoint/2010/main" val="362726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p:txBody>
          <a:bodyPr/>
          <a:lstStyle/>
          <a:p>
            <a:r>
              <a:rPr lang="en-GB" dirty="0">
                <a:latin typeface="Segoe UI Semibold" panose="020B0702040204020203" pitchFamily="34" charset="0"/>
                <a:ea typeface="Segoe UI Black" panose="020B0A02040204020203" pitchFamily="34" charset="0"/>
                <a:cs typeface="Segoe UI Semibold" panose="020B0702040204020203" pitchFamily="34" charset="0"/>
              </a:rPr>
              <a:t>Thank You 👋</a:t>
            </a:r>
          </a:p>
        </p:txBody>
      </p:sp>
    </p:spTree>
    <p:extLst>
      <p:ext uri="{BB962C8B-B14F-4D97-AF65-F5344CB8AC3E}">
        <p14:creationId xmlns:p14="http://schemas.microsoft.com/office/powerpoint/2010/main" val="89897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477557" y="2774733"/>
            <a:ext cx="1000868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Data Governance with Azure Purview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Tuesday, 19</a:t>
            </a:r>
            <a:r>
              <a:rPr kumimoji="0" lang="en-GB" sz="2000" b="0" i="0" u="none" strike="sngStrike" kern="1200" cap="none" spc="0" normalizeH="0" baseline="3000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th</a:t>
            </a: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 October 2021 | 14:00 – 15:00 (GMT +01:00 BST Europe/London)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strike="sngStrike" dirty="0">
                <a:solidFill>
                  <a:prstClr val="white">
                    <a:lumMod val="65000"/>
                  </a:prstClr>
                </a:solidFill>
                <a:latin typeface="Segoe UI Semibold" panose="020B0702040204020203" pitchFamily="34" charset="0"/>
                <a:cs typeface="Segoe UI Semibold" panose="020B0702040204020203" pitchFamily="34" charset="0"/>
              </a:rPr>
              <a:t>Azure Purview Workshop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strike="sngStrike" dirty="0">
                <a:solidFill>
                  <a:prstClr val="white">
                    <a:lumMod val="65000"/>
                  </a:prstClr>
                </a:solidFill>
                <a:latin typeface="Segoe UI Semibold" panose="020B0702040204020203" pitchFamily="34" charset="0"/>
                <a:cs typeface="Segoe UI Semibold" panose="020B0702040204020203" pitchFamily="34" charset="0"/>
              </a:rPr>
              <a:t>Wednesday, 20th October 2021 | 09:30 – 15:30 (GMT +01:00 BST Europe/London)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50E6FF"/>
                </a:solidFill>
                <a:latin typeface="Segoe UI Semibold" panose="020B0702040204020203" pitchFamily="34" charset="0"/>
                <a:cs typeface="Segoe UI Semibold" panose="020B0702040204020203" pitchFamily="34" charset="0"/>
              </a:rPr>
              <a:t>Azure Purview REST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prstClr val="white"/>
                </a:solidFill>
                <a:latin typeface="Segoe UI Semibold" panose="020B0702040204020203" pitchFamily="34" charset="0"/>
                <a:cs typeface="Segoe UI Semibold" panose="020B0702040204020203" pitchFamily="34" charset="0"/>
              </a:rPr>
              <a:t>Thursday, 21st October 2021 | 14:00 – 15:00 (GMT +01:00 BST Europe/London)</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477558" y="1580267"/>
            <a:ext cx="11027256" cy="891070"/>
          </a:xfrm>
        </p:spPr>
        <p:txBody>
          <a:bodyPr anchor="ctr"/>
          <a:lstStyle/>
          <a:p>
            <a:r>
              <a:rPr lang="en-US" sz="4400" dirty="0">
                <a:solidFill>
                  <a:srgbClr val="50E6FF"/>
                </a:solidFill>
                <a:latin typeface="Segoe UI Semibold"/>
                <a:cs typeface="Segoe UI Semibold"/>
              </a:rPr>
              <a:t>Azure Purview Partner Accelerator Series</a:t>
            </a:r>
          </a:p>
        </p:txBody>
      </p:sp>
      <p:sp>
        <p:nvSpPr>
          <p:cNvPr id="12" name="Rectangle 11">
            <a:extLst>
              <a:ext uri="{FF2B5EF4-FFF2-40B4-BE49-F238E27FC236}">
                <a16:creationId xmlns:a16="http://schemas.microsoft.com/office/drawing/2014/main" id="{EE32D425-D5F9-4A73-94E5-902CA7D7CBF7}"/>
              </a:ext>
            </a:extLst>
          </p:cNvPr>
          <p:cNvSpPr/>
          <p:nvPr/>
        </p:nvSpPr>
        <p:spPr>
          <a:xfrm>
            <a:off x="8098971" y="410546"/>
            <a:ext cx="4093030" cy="511803"/>
          </a:xfrm>
          <a:prstGeom prst="rect">
            <a:avLst/>
          </a:prstGeom>
          <a:solidFill>
            <a:srgbClr val="50E6FF"/>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aka.ms/purview-accelerate</a:t>
            </a:r>
          </a:p>
        </p:txBody>
      </p:sp>
      <p:pic>
        <p:nvPicPr>
          <p:cNvPr id="4" name="Picture 3">
            <a:extLst>
              <a:ext uri="{FF2B5EF4-FFF2-40B4-BE49-F238E27FC236}">
                <a16:creationId xmlns:a16="http://schemas.microsoft.com/office/drawing/2014/main" id="{C48C9D26-3D47-4FE1-A307-BB74B2BA83B2}"/>
              </a:ext>
            </a:extLst>
          </p:cNvPr>
          <p:cNvPicPr>
            <a:picLocks noChangeAspect="1"/>
          </p:cNvPicPr>
          <p:nvPr/>
        </p:nvPicPr>
        <p:blipFill>
          <a:blip r:embed="rId3"/>
          <a:srcRect/>
          <a:stretch/>
        </p:blipFill>
        <p:spPr>
          <a:xfrm>
            <a:off x="242626" y="105345"/>
            <a:ext cx="2902876" cy="1303577"/>
          </a:xfrm>
          <a:prstGeom prst="rect">
            <a:avLst/>
          </a:prstGeom>
        </p:spPr>
      </p:pic>
    </p:spTree>
    <p:extLst>
      <p:ext uri="{BB962C8B-B14F-4D97-AF65-F5344CB8AC3E}">
        <p14:creationId xmlns:p14="http://schemas.microsoft.com/office/powerpoint/2010/main" val="293882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41518"/>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7112A9-5B96-4097-AEE7-A87B7822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6168920"/>
            <a:ext cx="1622425" cy="3489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7F6A612-10EA-4790-A3B5-24C48491B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057" y="2119933"/>
            <a:ext cx="2890773" cy="28907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71A5050-B1F2-4D76-B962-0CFD9EB0BB58}"/>
              </a:ext>
            </a:extLst>
          </p:cNvPr>
          <p:cNvGrpSpPr/>
          <p:nvPr/>
        </p:nvGrpSpPr>
        <p:grpSpPr>
          <a:xfrm>
            <a:off x="7905750" y="2345197"/>
            <a:ext cx="176363" cy="3383492"/>
            <a:chOff x="7905748" y="2862263"/>
            <a:chExt cx="176365" cy="3383492"/>
          </a:xfrm>
        </p:grpSpPr>
        <p:sp>
          <p:nvSpPr>
            <p:cNvPr id="4" name="Isosceles Triangle 3">
              <a:extLst>
                <a:ext uri="{FF2B5EF4-FFF2-40B4-BE49-F238E27FC236}">
                  <a16:creationId xmlns:a16="http://schemas.microsoft.com/office/drawing/2014/main" id="{1798898F-03C5-4864-ADBD-9FE98F4C10DA}"/>
                </a:ext>
              </a:extLst>
            </p:cNvPr>
            <p:cNvSpPr/>
            <p:nvPr/>
          </p:nvSpPr>
          <p:spPr bwMode="auto">
            <a:xfrm>
              <a:off x="7905748" y="2862263"/>
              <a:ext cx="176365" cy="80928"/>
            </a:xfrm>
            <a:prstGeom prst="triangle">
              <a:avLst>
                <a:gd name="adj" fmla="val 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F0E1947E-A829-41BE-B362-894FAB638AA8}"/>
                </a:ext>
              </a:extLst>
            </p:cNvPr>
            <p:cNvSpPr/>
            <p:nvPr/>
          </p:nvSpPr>
          <p:spPr bwMode="auto">
            <a:xfrm flipV="1">
              <a:off x="7905748" y="6164827"/>
              <a:ext cx="176365" cy="80928"/>
            </a:xfrm>
            <a:prstGeom prst="triangle">
              <a:avLst>
                <a:gd name="adj" fmla="val 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EC9E94E1-DAC1-466B-AB64-511FE4A8F6D4}"/>
              </a:ext>
            </a:extLst>
          </p:cNvPr>
          <p:cNvSpPr/>
          <p:nvPr/>
        </p:nvSpPr>
        <p:spPr bwMode="auto">
          <a:xfrm>
            <a:off x="7905750" y="1428749"/>
            <a:ext cx="3703638" cy="4840289"/>
          </a:xfrm>
          <a:prstGeom prst="rect">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BA534A7E-F936-4DEC-8C6C-4936A94E38E7}"/>
              </a:ext>
            </a:extLst>
          </p:cNvPr>
          <p:cNvSpPr/>
          <p:nvPr/>
        </p:nvSpPr>
        <p:spPr>
          <a:xfrm>
            <a:off x="0" y="2426125"/>
            <a:ext cx="8082116" cy="3221636"/>
          </a:xfrm>
          <a:prstGeom prst="rect">
            <a:avLst/>
          </a:prstGeom>
          <a:solidFill>
            <a:schemeClr val="bg2"/>
          </a:solidFill>
          <a:ln w="10795" cap="flat" cmpd="sng" algn="ctr">
            <a:noFill/>
            <a:prstDash val="solid"/>
          </a:ln>
          <a:effectLst/>
        </p:spPr>
        <p:txBody>
          <a:bodyPr spcFirstLastPara="0" vert="horz" wrap="square" lIns="548640" tIns="182880" rIns="594360" bIns="182880" numCol="1" spcCol="1270" anchor="ctr" anchorCtr="0">
            <a:noAutofit/>
          </a:bodyPr>
          <a:lstStyle/>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a:ea typeface="+mn-ea"/>
                <a:cs typeface="+mn-cs"/>
              </a:rPr>
              <a:t>The UK Azure Partner Technical Community is designed for like-minded technical professionals within the UK partner community to hear from Microsoft's UK technical teams, and keep informed of the latest events, updates, and news relating to the Azure platform.</a:t>
            </a:r>
          </a:p>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a:ea typeface="+mn-ea"/>
                <a:cs typeface="+mn-cs"/>
              </a:rPr>
              <a:t>We value your support, your collaboration, and your </a:t>
            </a:r>
            <a:br>
              <a:rPr kumimoji="0" lang="en-US" sz="1800" b="0" i="0" u="none" strike="noStrike" kern="0" cap="none" spc="0" normalizeH="0" baseline="0" noProof="0" dirty="0">
                <a:ln>
                  <a:noFill/>
                </a:ln>
                <a:solidFill>
                  <a:srgbClr val="1A1A1A"/>
                </a:solidFill>
                <a:effectLst/>
                <a:uLnTx/>
                <a:uFillTx/>
                <a:latin typeface="Segoe UI"/>
                <a:ea typeface="+mn-ea"/>
                <a:cs typeface="+mn-cs"/>
              </a:rPr>
            </a:br>
            <a:r>
              <a:rPr kumimoji="0" lang="en-US" sz="1800" b="0" i="0" u="none" strike="noStrike" kern="0" cap="none" spc="0" normalizeH="0" baseline="0" noProof="0" dirty="0">
                <a:ln>
                  <a:noFill/>
                </a:ln>
                <a:solidFill>
                  <a:srgbClr val="1A1A1A"/>
                </a:solidFill>
                <a:effectLst/>
                <a:uLnTx/>
                <a:uFillTx/>
                <a:latin typeface="Segoe UI"/>
                <a:ea typeface="+mn-ea"/>
                <a:cs typeface="+mn-cs"/>
              </a:rPr>
              <a:t>ongoing feedback, and we look forward to your participation in this community created for you! </a:t>
            </a:r>
          </a:p>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https://aka.ms/APTC</a:t>
            </a:r>
            <a:endParaRPr kumimoji="0" lang="en-US" sz="1800" b="0" i="0" u="none" strike="noStrike" kern="0" cap="none" spc="0" normalizeH="0" baseline="0" noProof="0" dirty="0">
              <a:ln>
                <a:noFill/>
              </a:ln>
              <a:solidFill>
                <a:srgbClr val="0078D4"/>
              </a:solidFill>
              <a:effectLst/>
              <a:uLnTx/>
              <a:uFillTx/>
              <a:latin typeface="Segoe UI"/>
              <a:ea typeface="+mn-ea"/>
              <a:cs typeface="+mn-cs"/>
            </a:endParaRPr>
          </a:p>
        </p:txBody>
      </p:sp>
      <p:sp>
        <p:nvSpPr>
          <p:cNvPr id="2" name="Title 1">
            <a:extLst>
              <a:ext uri="{FF2B5EF4-FFF2-40B4-BE49-F238E27FC236}">
                <a16:creationId xmlns:a16="http://schemas.microsoft.com/office/drawing/2014/main" id="{5BAB502D-C9A0-44DE-B85F-B96B92B381D3}"/>
              </a:ext>
            </a:extLst>
          </p:cNvPr>
          <p:cNvSpPr>
            <a:spLocks noGrp="1"/>
          </p:cNvSpPr>
          <p:nvPr>
            <p:ph type="title"/>
          </p:nvPr>
        </p:nvSpPr>
        <p:spPr>
          <a:xfrm>
            <a:off x="584210" y="457200"/>
            <a:ext cx="11025177" cy="553998"/>
          </a:xfrm>
        </p:spPr>
        <p:txBody>
          <a:bodyPr/>
          <a:lstStyle/>
          <a:p>
            <a:r>
              <a:rPr lang="en-US" b="1" dirty="0">
                <a:solidFill>
                  <a:schemeClr val="bg1"/>
                </a:solidFill>
                <a:latin typeface="Segoe UI Semibold"/>
                <a:cs typeface="Segoe UI Semibold"/>
              </a:rPr>
              <a:t>UK Azure Partner Technical Community</a:t>
            </a:r>
          </a:p>
        </p:txBody>
      </p:sp>
      <p:sp>
        <p:nvSpPr>
          <p:cNvPr id="13" name="Rectangle 12">
            <a:extLst>
              <a:ext uri="{FF2B5EF4-FFF2-40B4-BE49-F238E27FC236}">
                <a16:creationId xmlns:a16="http://schemas.microsoft.com/office/drawing/2014/main" id="{D54181FB-03C1-4E01-8C15-9D6088D83AF7}"/>
              </a:ext>
            </a:extLst>
          </p:cNvPr>
          <p:cNvSpPr/>
          <p:nvPr/>
        </p:nvSpPr>
        <p:spPr>
          <a:xfrm>
            <a:off x="715543" y="1210239"/>
            <a:ext cx="6978798"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Are you a member of the UK Azure partner technical community?</a:t>
            </a:r>
          </a:p>
        </p:txBody>
      </p:sp>
      <p:grpSp>
        <p:nvGrpSpPr>
          <p:cNvPr id="20" name="Group 19">
            <a:extLst>
              <a:ext uri="{FF2B5EF4-FFF2-40B4-BE49-F238E27FC236}">
                <a16:creationId xmlns:a16="http://schemas.microsoft.com/office/drawing/2014/main" id="{1B0FB142-142E-4399-8D49-0E9C20693E65}"/>
              </a:ext>
            </a:extLst>
          </p:cNvPr>
          <p:cNvGrpSpPr/>
          <p:nvPr/>
        </p:nvGrpSpPr>
        <p:grpSpPr>
          <a:xfrm>
            <a:off x="8768674" y="5177384"/>
            <a:ext cx="2121547" cy="531549"/>
            <a:chOff x="8768674" y="5183939"/>
            <a:chExt cx="2121547" cy="531549"/>
          </a:xfrm>
          <a:solidFill>
            <a:srgbClr val="0078D4"/>
          </a:solidFill>
        </p:grpSpPr>
        <p:sp>
          <p:nvSpPr>
            <p:cNvPr id="12" name="Rectangle: Rounded Corners 11">
              <a:extLst>
                <a:ext uri="{FF2B5EF4-FFF2-40B4-BE49-F238E27FC236}">
                  <a16:creationId xmlns:a16="http://schemas.microsoft.com/office/drawing/2014/main" id="{C0356EFB-F844-405C-A36A-763DE36A4A90}"/>
                </a:ext>
              </a:extLst>
            </p:cNvPr>
            <p:cNvSpPr/>
            <p:nvPr/>
          </p:nvSpPr>
          <p:spPr bwMode="auto">
            <a:xfrm>
              <a:off x="8768674" y="5183939"/>
              <a:ext cx="2121547" cy="5315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 Placeholder 7">
              <a:extLst>
                <a:ext uri="{FF2B5EF4-FFF2-40B4-BE49-F238E27FC236}">
                  <a16:creationId xmlns:a16="http://schemas.microsoft.com/office/drawing/2014/main" id="{C12A816B-844F-4540-AA6C-629E5866034C}"/>
                </a:ext>
              </a:extLst>
            </p:cNvPr>
            <p:cNvSpPr txBox="1">
              <a:spLocks/>
            </p:cNvSpPr>
            <p:nvPr/>
          </p:nvSpPr>
          <p:spPr>
            <a:xfrm>
              <a:off x="8996312" y="5224258"/>
              <a:ext cx="1666262" cy="400110"/>
            </a:xfrm>
            <a:prstGeom prst="rect">
              <a:avLst/>
            </a:prstGeom>
            <a:grpFill/>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Join now</a:t>
              </a:r>
              <a:endParaRPr kumimoji="0" lang="en-US" sz="2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grpSp>
    </p:spTree>
    <p:extLst>
      <p:ext uri="{BB962C8B-B14F-4D97-AF65-F5344CB8AC3E}">
        <p14:creationId xmlns:p14="http://schemas.microsoft.com/office/powerpoint/2010/main" val="367996534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p:txBody>
          <a:bodyPr/>
          <a:lstStyle/>
          <a:p>
            <a:r>
              <a:rPr lang="en-GB" dirty="0">
                <a:latin typeface="Segoe UI Semibold" panose="020B0702040204020203" pitchFamily="34" charset="0"/>
                <a:ea typeface="Segoe UI Black" panose="020B0A02040204020203" pitchFamily="34" charset="0"/>
                <a:cs typeface="Segoe UI Semibold" panose="020B0702040204020203" pitchFamily="34" charset="0"/>
              </a:rPr>
              <a:t>Azure Purview API</a:t>
            </a:r>
          </a:p>
        </p:txBody>
      </p:sp>
      <p:sp>
        <p:nvSpPr>
          <p:cNvPr id="3" name="Subtitle 2">
            <a:extLst>
              <a:ext uri="{FF2B5EF4-FFF2-40B4-BE49-F238E27FC236}">
                <a16:creationId xmlns:a16="http://schemas.microsoft.com/office/drawing/2014/main" id="{70A66972-215A-4DFC-9E96-4E27C907C124}"/>
              </a:ext>
            </a:extLst>
          </p:cNvPr>
          <p:cNvSpPr>
            <a:spLocks noGrp="1"/>
          </p:cNvSpPr>
          <p:nvPr>
            <p:ph type="subTitle" idx="1"/>
          </p:nvPr>
        </p:nvSpPr>
        <p:spPr/>
        <p:txBody>
          <a:bodyPr>
            <a:normAutofit/>
          </a:bodyPr>
          <a:lstStyle/>
          <a:p>
            <a:r>
              <a:rPr lang="en-GB" sz="2800" dirty="0">
                <a:solidFill>
                  <a:schemeClr val="tx1">
                    <a:lumMod val="75000"/>
                    <a:lumOff val="25000"/>
                  </a:schemeClr>
                </a:solidFill>
                <a:highlight>
                  <a:srgbClr val="C0C0C0"/>
                </a:highlight>
                <a:latin typeface="Consolas" panose="020B0609020204030204" pitchFamily="49" charset="0"/>
              </a:rPr>
              <a:t>Apache Atlas</a:t>
            </a:r>
          </a:p>
        </p:txBody>
      </p:sp>
    </p:spTree>
    <p:extLst>
      <p:ext uri="{BB962C8B-B14F-4D97-AF65-F5344CB8AC3E}">
        <p14:creationId xmlns:p14="http://schemas.microsoft.com/office/powerpoint/2010/main" val="24294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67FF4-28DA-4682-8372-A170C3BAA78F}"/>
              </a:ext>
            </a:extLst>
          </p:cNvPr>
          <p:cNvSpPr>
            <a:spLocks noGrp="1"/>
          </p:cNvSpPr>
          <p:nvPr>
            <p:ph type="ctrTitle"/>
          </p:nvPr>
        </p:nvSpPr>
        <p:spPr/>
        <p:txBody>
          <a:bodyPr/>
          <a:lstStyle/>
          <a:p>
            <a:endParaRPr lang="en-GB"/>
          </a:p>
        </p:txBody>
      </p:sp>
      <p:pic>
        <p:nvPicPr>
          <p:cNvPr id="1026" name="Picture 2" descr="Graphical user interface, application&#10;&#10;Description automatically generated">
            <a:extLst>
              <a:ext uri="{FF2B5EF4-FFF2-40B4-BE49-F238E27FC236}">
                <a16:creationId xmlns:a16="http://schemas.microsoft.com/office/drawing/2014/main" id="{CE5336DE-B9F1-445C-BF8D-FBCE84A74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900"/>
            <a:ext cx="12192000" cy="5918200"/>
          </a:xfrm>
          <a:prstGeom prst="rect">
            <a:avLst/>
          </a:prstGeom>
          <a:noFill/>
        </p:spPr>
      </p:pic>
    </p:spTree>
    <p:extLst>
      <p:ext uri="{BB962C8B-B14F-4D97-AF65-F5344CB8AC3E}">
        <p14:creationId xmlns:p14="http://schemas.microsoft.com/office/powerpoint/2010/main" val="387773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1524000" y="2235200"/>
            <a:ext cx="9144000" cy="2387600"/>
          </a:xfrm>
        </p:spPr>
        <p:txBody>
          <a:bodyPr anchor="ctr">
            <a:noAutofit/>
          </a:bodyPr>
          <a:lstStyle/>
          <a:p>
            <a:r>
              <a:rPr lang="en-GB" sz="4000" b="1" dirty="0">
                <a:latin typeface="Aharoni" panose="02010803020104030203" pitchFamily="2" charset="-79"/>
                <a:ea typeface="Segoe UI Black" panose="020B0A02040204020203" pitchFamily="34" charset="0"/>
                <a:cs typeface="Aharoni" panose="02010803020104030203" pitchFamily="2" charset="-79"/>
              </a:rPr>
              <a:t> 🗺 What is Apache Atlas?</a:t>
            </a:r>
            <a:br>
              <a:rPr lang="en-GB" sz="1800" dirty="0">
                <a:latin typeface="Segoe UI Semibold" panose="020B0702040204020203" pitchFamily="34" charset="0"/>
                <a:ea typeface="Segoe UI Black" panose="020B0A02040204020203" pitchFamily="34" charset="0"/>
                <a:cs typeface="Segoe UI Semibold" panose="020B0702040204020203" pitchFamily="34" charset="0"/>
              </a:rPr>
            </a:br>
            <a:br>
              <a:rPr lang="en-GB" sz="1800" dirty="0">
                <a:latin typeface="Segoe UI Semibold" panose="020B0702040204020203" pitchFamily="34" charset="0"/>
                <a:ea typeface="Segoe UI Black" panose="020B0A02040204020203" pitchFamily="34" charset="0"/>
                <a:cs typeface="Segoe UI Semibold" panose="020B0702040204020203" pitchFamily="34" charset="0"/>
              </a:rPr>
            </a:br>
            <a:r>
              <a:rPr lang="en-GB" sz="1800" b="0" i="1" dirty="0">
                <a:solidFill>
                  <a:schemeClr val="tx1">
                    <a:lumMod val="85000"/>
                    <a:lumOff val="15000"/>
                  </a:schemeClr>
                </a:solidFill>
                <a:effectLst/>
                <a:latin typeface="Segoe UI" panose="020B0502040204020203" pitchFamily="34" charset="0"/>
                <a:cs typeface="Segoe UI" panose="020B0502040204020203" pitchFamily="34" charset="0"/>
              </a:rPr>
              <a:t>"Apache Atlas provides open metadata management and governance capabilities for organizations to build a catalog of their data assets, classify and govern these assets and provide collaboration capabilities around these data assets for data scientists, analysts and the data governance team.“</a:t>
            </a:r>
            <a:endParaRPr lang="en-GB" sz="18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38786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0E2BF2-852D-4575-8CAF-7981F719A704}"/>
              </a:ext>
            </a:extLst>
          </p:cNvPr>
          <p:cNvSpPr txBox="1"/>
          <p:nvPr/>
        </p:nvSpPr>
        <p:spPr>
          <a:xfrm>
            <a:off x="961696" y="951398"/>
            <a:ext cx="8271642" cy="4955203"/>
          </a:xfrm>
          <a:prstGeom prst="rect">
            <a:avLst/>
          </a:prstGeom>
          <a:noFill/>
        </p:spPr>
        <p:txBody>
          <a:bodyPr wrap="square" anchor="ctr">
            <a:spAutoFit/>
          </a:bodyPr>
          <a:lstStyle/>
          <a:p>
            <a:pPr>
              <a:spcBef>
                <a:spcPts val="1200"/>
              </a:spcBef>
              <a:spcAft>
                <a:spcPts val="1200"/>
              </a:spcAft>
            </a:pPr>
            <a:r>
              <a:rPr lang="en-GB" sz="3200" b="1" dirty="0">
                <a:latin typeface="Aharoni" panose="02010803020104030203" pitchFamily="2" charset="-79"/>
                <a:ea typeface="Segoe UI Black" panose="020B0A02040204020203" pitchFamily="34" charset="0"/>
                <a:cs typeface="Aharoni" panose="02010803020104030203" pitchFamily="2" charset="-79"/>
              </a:rPr>
              <a:t>🕒 Apache Atlas Milestones</a:t>
            </a:r>
            <a:endParaRPr lang="en-GB" sz="3200" b="0" i="0"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2015-01-28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3"/>
              </a:rPr>
              <a:t>Hortonworks Establishes Data Governance Initiative</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2015-05-06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4"/>
              </a:rPr>
              <a:t>Apache Atlas submitted to the Apache Software Foundation</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2017-06-21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4"/>
              </a:rPr>
              <a:t>Apache Atlas graduates to a Top-Level Project</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2018-06-02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5"/>
              </a:rPr>
              <a:t>Apache Atlas 1.0.0</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2019-05-04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6"/>
              </a:rPr>
              <a:t>Apache Atlas 2.0.0</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2020-07-15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7"/>
              </a:rPr>
              <a:t>Apache Atlas 2.1.0</a:t>
            </a:r>
            <a:r>
              <a:rPr lang="en-GB" sz="1800" b="0" i="0" dirty="0">
                <a:solidFill>
                  <a:srgbClr val="24292F"/>
                </a:solidFill>
                <a:effectLst/>
                <a:latin typeface="Segoe UI" panose="020B0502040204020203" pitchFamily="34" charset="0"/>
                <a:cs typeface="Segoe UI" panose="020B0502040204020203" pitchFamily="34" charset="0"/>
              </a:rPr>
              <a:t> </a:t>
            </a:r>
          </a:p>
          <a:p>
            <a:pPr marL="285750" indent="-285750">
              <a:spcBef>
                <a:spcPts val="1200"/>
              </a:spcBef>
              <a:spcAft>
                <a:spcPts val="1200"/>
              </a:spcAft>
              <a:buFont typeface="Arial" panose="020B0604020202020204" pitchFamily="34" charset="0"/>
              <a:buChar char="•"/>
            </a:pPr>
            <a:r>
              <a:rPr lang="en-GB" dirty="0">
                <a:solidFill>
                  <a:srgbClr val="24292F"/>
                </a:solidFill>
                <a:latin typeface="Segoe UI" panose="020B0502040204020203" pitchFamily="34" charset="0"/>
                <a:cs typeface="Segoe UI" panose="020B0502040204020203" pitchFamily="34" charset="0"/>
              </a:rPr>
              <a:t>2021-08-17 </a:t>
            </a:r>
            <a:r>
              <a:rPr lang="en-GB" dirty="0">
                <a:solidFill>
                  <a:srgbClr val="24292F"/>
                </a:solidFill>
                <a:latin typeface="Segoe UI" panose="020B0502040204020203" pitchFamily="34" charset="0"/>
                <a:cs typeface="Segoe UI" panose="020B0502040204020203" pitchFamily="34" charset="0"/>
                <a:hlinkClick r:id="rId7"/>
              </a:rPr>
              <a:t>Apache Atlas 2.2.0</a:t>
            </a:r>
            <a:r>
              <a:rPr lang="en-GB" dirty="0">
                <a:solidFill>
                  <a:srgbClr val="24292F"/>
                </a:solidFill>
                <a:latin typeface="Segoe UI" panose="020B0502040204020203" pitchFamily="34" charset="0"/>
                <a:cs typeface="Segoe UI" panose="020B0502040204020203" pitchFamily="34" charset="0"/>
              </a:rPr>
              <a:t> </a:t>
            </a:r>
            <a:r>
              <a:rPr lang="en-GB" sz="1800" b="0" i="1" dirty="0">
                <a:solidFill>
                  <a:srgbClr val="24292F"/>
                </a:solidFill>
                <a:effectLst/>
                <a:latin typeface="Segoe UI" panose="020B0502040204020203" pitchFamily="34" charset="0"/>
                <a:cs typeface="Segoe UI" panose="020B0502040204020203" pitchFamily="34" charset="0"/>
              </a:rPr>
              <a:t>(Latest)</a:t>
            </a:r>
            <a:br>
              <a:rPr lang="en-GB" sz="1800" b="0" i="0" dirty="0">
                <a:solidFill>
                  <a:srgbClr val="24292F"/>
                </a:solidFill>
                <a:effectLst/>
                <a:latin typeface="Segoe UI" panose="020B0502040204020203" pitchFamily="34" charset="0"/>
                <a:cs typeface="Segoe UI" panose="020B0502040204020203" pitchFamily="34" charset="0"/>
              </a:rPr>
            </a:br>
            <a:endParaRPr lang="en-GB" dirty="0"/>
          </a:p>
        </p:txBody>
      </p:sp>
    </p:spTree>
    <p:extLst>
      <p:ext uri="{BB962C8B-B14F-4D97-AF65-F5344CB8AC3E}">
        <p14:creationId xmlns:p14="http://schemas.microsoft.com/office/powerpoint/2010/main" val="60136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REST API Endpoints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050" name="Picture 2" descr="Graphical user interface, application&#10;&#10;Description automatically generated">
            <a:extLst>
              <a:ext uri="{FF2B5EF4-FFF2-40B4-BE49-F238E27FC236}">
                <a16:creationId xmlns:a16="http://schemas.microsoft.com/office/drawing/2014/main" id="{153A5FDF-CB07-483B-90FA-D81F7A794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044" y="1224586"/>
            <a:ext cx="7315912" cy="5086873"/>
          </a:xfrm>
          <a:prstGeom prst="rect">
            <a:avLst/>
          </a:prstGeom>
          <a:noFill/>
        </p:spPr>
      </p:pic>
    </p:spTree>
    <p:extLst>
      <p:ext uri="{BB962C8B-B14F-4D97-AF65-F5344CB8AC3E}">
        <p14:creationId xmlns:p14="http://schemas.microsoft.com/office/powerpoint/2010/main" val="28196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🚀Getting Started</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A15C5D06-6D5A-43FD-8B7E-36C74AF5D1B7}"/>
              </a:ext>
            </a:extLst>
          </p:cNvPr>
          <p:cNvSpPr txBox="1"/>
          <p:nvPr/>
        </p:nvSpPr>
        <p:spPr>
          <a:xfrm>
            <a:off x="961696" y="1690064"/>
            <a:ext cx="9580180" cy="3477875"/>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Create a </a:t>
            </a:r>
            <a:r>
              <a:rPr lang="en-GB" sz="2800" b="1" dirty="0"/>
              <a:t>Service Principal</a:t>
            </a:r>
            <a:r>
              <a:rPr lang="en-GB" sz="2800" dirty="0"/>
              <a:t> (Client ID, Tenant ID)</a:t>
            </a:r>
            <a:endParaRPr lang="en-GB" sz="2800" b="1" dirty="0"/>
          </a:p>
          <a:p>
            <a:pPr marL="342900" indent="-342900">
              <a:spcBef>
                <a:spcPts val="1200"/>
              </a:spcBef>
              <a:spcAft>
                <a:spcPts val="1200"/>
              </a:spcAft>
              <a:buAutoNum type="arabicPeriod"/>
            </a:pPr>
            <a:r>
              <a:rPr lang="en-GB" sz="2800" dirty="0"/>
              <a:t>Generate a </a:t>
            </a:r>
            <a:r>
              <a:rPr lang="en-GB" sz="2800" b="1" dirty="0"/>
              <a:t>Client Secret</a:t>
            </a:r>
          </a:p>
          <a:p>
            <a:pPr marL="342900" indent="-342900">
              <a:spcBef>
                <a:spcPts val="1200"/>
              </a:spcBef>
              <a:spcAft>
                <a:spcPts val="1200"/>
              </a:spcAft>
              <a:buAutoNum type="arabicPeriod"/>
            </a:pPr>
            <a:r>
              <a:rPr lang="en-GB" sz="2800" dirty="0"/>
              <a:t>Configure Azure Purview to </a:t>
            </a:r>
            <a:r>
              <a:rPr lang="en-GB" sz="2800" b="1" dirty="0"/>
              <a:t>Trust </a:t>
            </a:r>
            <a:r>
              <a:rPr lang="en-GB" sz="2800" dirty="0"/>
              <a:t>the Service Principal</a:t>
            </a:r>
          </a:p>
          <a:p>
            <a:pPr marL="342900" indent="-342900">
              <a:spcBef>
                <a:spcPts val="1200"/>
              </a:spcBef>
              <a:spcAft>
                <a:spcPts val="1200"/>
              </a:spcAft>
              <a:buAutoNum type="arabicPeriod"/>
            </a:pPr>
            <a:r>
              <a:rPr lang="en-GB" sz="2800" dirty="0"/>
              <a:t>Generate an </a:t>
            </a:r>
            <a:r>
              <a:rPr lang="en-GB" sz="2800" b="1" dirty="0"/>
              <a:t>Access Token</a:t>
            </a:r>
          </a:p>
          <a:p>
            <a:pPr marL="342900" indent="-342900">
              <a:spcBef>
                <a:spcPts val="1200"/>
              </a:spcBef>
              <a:spcAft>
                <a:spcPts val="1200"/>
              </a:spcAft>
              <a:buAutoNum type="arabicPeriod"/>
            </a:pPr>
            <a:r>
              <a:rPr lang="en-GB" sz="2800" dirty="0"/>
              <a:t>You’re ready, read the </a:t>
            </a:r>
            <a:r>
              <a:rPr lang="en-GB" sz="2800" dirty="0">
                <a:hlinkClick r:id="rId3"/>
              </a:rPr>
              <a:t>swagger</a:t>
            </a:r>
            <a:r>
              <a:rPr lang="en-GB" sz="2800" dirty="0"/>
              <a:t> :)</a:t>
            </a:r>
          </a:p>
        </p:txBody>
      </p:sp>
      <p:sp>
        <p:nvSpPr>
          <p:cNvPr id="7" name="TextBox 6">
            <a:extLst>
              <a:ext uri="{FF2B5EF4-FFF2-40B4-BE49-F238E27FC236}">
                <a16:creationId xmlns:a16="http://schemas.microsoft.com/office/drawing/2014/main" id="{A19C3D35-B9D1-4947-B5F8-B4E78274F979}"/>
              </a:ext>
            </a:extLst>
          </p:cNvPr>
          <p:cNvSpPr txBox="1"/>
          <p:nvPr/>
        </p:nvSpPr>
        <p:spPr>
          <a:xfrm>
            <a:off x="961696" y="6375289"/>
            <a:ext cx="9580180" cy="276999"/>
          </a:xfrm>
          <a:prstGeom prst="rect">
            <a:avLst/>
          </a:prstGeom>
          <a:noFill/>
        </p:spPr>
        <p:txBody>
          <a:bodyPr wrap="square" anchor="ctr">
            <a:spAutoFit/>
          </a:bodyPr>
          <a:lstStyle/>
          <a:p>
            <a:pPr algn="ctr">
              <a:spcBef>
                <a:spcPts val="1200"/>
              </a:spcBef>
              <a:spcAft>
                <a:spcPts val="1200"/>
              </a:spcAft>
            </a:pPr>
            <a:r>
              <a:rPr lang="en-GB" sz="1200" dirty="0">
                <a:hlinkClick r:id="rId4"/>
              </a:rPr>
              <a:t>https://aka.ms/purviewlab</a:t>
            </a:r>
            <a:r>
              <a:rPr lang="en-GB" sz="1200" dirty="0"/>
              <a:t> &gt; Module 10 (REST API)</a:t>
            </a:r>
          </a:p>
        </p:txBody>
      </p:sp>
    </p:spTree>
    <p:extLst>
      <p:ext uri="{BB962C8B-B14F-4D97-AF65-F5344CB8AC3E}">
        <p14:creationId xmlns:p14="http://schemas.microsoft.com/office/powerpoint/2010/main" val="1449238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518</Words>
  <Application>Microsoft Macintosh PowerPoint</Application>
  <PresentationFormat>Widescreen</PresentationFormat>
  <Paragraphs>121</Paragraphs>
  <Slides>18</Slides>
  <Notes>18</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Aharoni</vt:lpstr>
      <vt:lpstr>Arial</vt:lpstr>
      <vt:lpstr>Calibri</vt:lpstr>
      <vt:lpstr>Calibri Light</vt:lpstr>
      <vt:lpstr>Consolas</vt:lpstr>
      <vt:lpstr>Segoe UI</vt:lpstr>
      <vt:lpstr>Segoe UI Semibold</vt:lpstr>
      <vt:lpstr>Segoe UI Semilight</vt:lpstr>
      <vt:lpstr>Wingdings</vt:lpstr>
      <vt:lpstr>Office Theme</vt:lpstr>
      <vt:lpstr>2_office theme</vt:lpstr>
      <vt:lpstr>1_office theme</vt:lpstr>
      <vt:lpstr>OCP Blue Bar template</vt:lpstr>
      <vt:lpstr>Azure Purview REST API</vt:lpstr>
      <vt:lpstr>Azure Purview Partner Accelerator Series</vt:lpstr>
      <vt:lpstr>UK Azure Partner Technical Community</vt:lpstr>
      <vt:lpstr>Azure Purview API</vt:lpstr>
      <vt:lpstr>PowerPoint Presentation</vt:lpstr>
      <vt:lpstr> 🗺 What is Apache Atlas?  "Apache Atlas provides open metadata management and governance capabilities for organizations to build a catalog of their data assets, classify and govern these assets and provide collaboration capabilities around these data assets for data scientists, analysts and the data governance team.“</vt:lpstr>
      <vt:lpstr>PowerPoint Presentation</vt:lpstr>
      <vt:lpstr>⚙ REST API Endpoints</vt:lpstr>
      <vt:lpstr>🚀Getting Started</vt:lpstr>
      <vt:lpstr>🐱‍💻Reverse Engineer Purview Studio</vt:lpstr>
      <vt:lpstr>🗺Get Atlas Endpoint</vt:lpstr>
      <vt:lpstr>🎮 CRUD with Entities</vt:lpstr>
      <vt:lpstr>💻Type System</vt:lpstr>
      <vt:lpstr>💻Type System</vt:lpstr>
      <vt:lpstr>⚙ Type Definitions</vt:lpstr>
      <vt:lpstr>🎮 CRUD with Relationships and Custom Lineage</vt:lpstr>
      <vt:lpstr>📚 Additional 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2021-10-21T08:57:14Z</dcterms:created>
  <dcterms:modified xsi:type="dcterms:W3CDTF">2021-10-21T12:44:26Z</dcterms:modified>
</cp:coreProperties>
</file>